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Pd05VCFK3n/DyJJ0gWEun045G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0880" y="694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GB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380880" y="694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11f105e74_0_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3011f105e74_0_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011f105e74_0_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11f105e74_0_37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3011f105e74_0_3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011f105e74_0_37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1f56be357_0_16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301f56be357_0_16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01f56be357_0_16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1fb45dbeb_0_1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g301fb45dbeb_0_1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01fb45dbeb_0_1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11f105e74_0_72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3011f105e74_0_72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011f105e74_0_72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11f105e74_0_59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3011f105e74_0_59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011f105e74_0_59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11f105e74_0_93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3011f105e74_0_9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011f105e74_0_9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1f56be736_0_1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g301f56be736_0_1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0" lang="en-GB" sz="2000" strike="noStrike">
                <a:latin typeface="Arial"/>
                <a:ea typeface="Arial"/>
                <a:cs typeface="Arial"/>
                <a:sym typeface="Arial"/>
              </a:rPr>
              <a:t>Upper right: </a:t>
            </a:r>
            <a:r>
              <a:rPr b="0" lang="en-GB" sz="1200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© HZB/Dirk Laubner: Aerial view of BESSY II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b="0" lang="en-GB" sz="2000" strike="noStrike">
                <a:latin typeface="Calibri"/>
                <a:ea typeface="Calibri"/>
                <a:cs typeface="Calibri"/>
                <a:sym typeface="Calibri"/>
              </a:rPr>
              <a:t>Below: </a:t>
            </a:r>
            <a:r>
              <a:rPr b="0" lang="en-GB" sz="1200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© HZB/</a:t>
            </a:r>
            <a:r>
              <a:rPr b="0" lang="en-GB" sz="1200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Kevin Fuchs: Experimental hall BESSY II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01f56be736_0_1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1e9772ae4_0_5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301e9772ae4_0_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01e9772ae4_0_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fe607f675_0_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2ffe607f675_0_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ffe607f675_0_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fe607f675_0_1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2ffe607f675_0_1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ffe607f675_0_1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1051f2007_0_16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301051f2007_0_16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01051f2007_0_16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ff14ca2f9_0_1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2fff14ca2f9_0_1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fff14ca2f9_0_1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a01bdeb6_0_5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300a01bdeb6_0_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00a01bdeb6_0_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0a01bdeb6_0_15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300a01bdeb6_0_1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00a01bdeb6_0_1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4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" type="body"/>
          </p:nvPr>
        </p:nvSpPr>
        <p:spPr>
          <a:xfrm>
            <a:off x="577800" y="460152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2" type="body"/>
          </p:nvPr>
        </p:nvSpPr>
        <p:spPr>
          <a:xfrm>
            <a:off x="577800" y="496548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5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5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5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5"/>
          <p:cNvSpPr txBox="1"/>
          <p:nvPr>
            <p:ph idx="3" type="body"/>
          </p:nvPr>
        </p:nvSpPr>
        <p:spPr>
          <a:xfrm>
            <a:off x="5778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5"/>
          <p:cNvSpPr txBox="1"/>
          <p:nvPr>
            <p:ph idx="4" type="body"/>
          </p:nvPr>
        </p:nvSpPr>
        <p:spPr>
          <a:xfrm>
            <a:off x="32004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6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6"/>
          <p:cNvSpPr txBox="1"/>
          <p:nvPr>
            <p:ph idx="1" type="body"/>
          </p:nvPr>
        </p:nvSpPr>
        <p:spPr>
          <a:xfrm>
            <a:off x="57780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6"/>
          <p:cNvSpPr txBox="1"/>
          <p:nvPr>
            <p:ph idx="2" type="body"/>
          </p:nvPr>
        </p:nvSpPr>
        <p:spPr>
          <a:xfrm>
            <a:off x="230832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6"/>
          <p:cNvSpPr txBox="1"/>
          <p:nvPr>
            <p:ph idx="3" type="body"/>
          </p:nvPr>
        </p:nvSpPr>
        <p:spPr>
          <a:xfrm>
            <a:off x="403884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6"/>
          <p:cNvSpPr txBox="1"/>
          <p:nvPr>
            <p:ph idx="4" type="body"/>
          </p:nvPr>
        </p:nvSpPr>
        <p:spPr>
          <a:xfrm>
            <a:off x="57780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6"/>
          <p:cNvSpPr txBox="1"/>
          <p:nvPr>
            <p:ph idx="5" type="body"/>
          </p:nvPr>
        </p:nvSpPr>
        <p:spPr>
          <a:xfrm>
            <a:off x="230832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6"/>
          <p:cNvSpPr txBox="1"/>
          <p:nvPr>
            <p:ph idx="6" type="body"/>
          </p:nvPr>
        </p:nvSpPr>
        <p:spPr>
          <a:xfrm>
            <a:off x="403884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9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9"/>
          <p:cNvSpPr txBox="1"/>
          <p:nvPr>
            <p:ph idx="1" type="subTitle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9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0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0"/>
          <p:cNvSpPr txBox="1"/>
          <p:nvPr>
            <p:ph idx="1" type="body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0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1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1"/>
          <p:cNvSpPr txBox="1"/>
          <p:nvPr>
            <p:ph idx="1" type="body"/>
          </p:nvPr>
        </p:nvSpPr>
        <p:spPr>
          <a:xfrm>
            <a:off x="5778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1"/>
          <p:cNvSpPr txBox="1"/>
          <p:nvPr>
            <p:ph idx="2" type="body"/>
          </p:nvPr>
        </p:nvSpPr>
        <p:spPr>
          <a:xfrm>
            <a:off x="32004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01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2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2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3"/>
          <p:cNvSpPr txBox="1"/>
          <p:nvPr>
            <p:ph idx="1" type="subTitle"/>
          </p:nvPr>
        </p:nvSpPr>
        <p:spPr>
          <a:xfrm>
            <a:off x="577800" y="2313000"/>
            <a:ext cx="7666560" cy="421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3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4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4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4"/>
          <p:cNvSpPr txBox="1"/>
          <p:nvPr>
            <p:ph idx="2" type="body"/>
          </p:nvPr>
        </p:nvSpPr>
        <p:spPr>
          <a:xfrm>
            <a:off x="32004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4"/>
          <p:cNvSpPr txBox="1"/>
          <p:nvPr>
            <p:ph idx="3" type="body"/>
          </p:nvPr>
        </p:nvSpPr>
        <p:spPr>
          <a:xfrm>
            <a:off x="5778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4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" type="subTitle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5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5"/>
          <p:cNvSpPr txBox="1"/>
          <p:nvPr>
            <p:ph idx="1" type="body"/>
          </p:nvPr>
        </p:nvSpPr>
        <p:spPr>
          <a:xfrm>
            <a:off x="5778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05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5"/>
          <p:cNvSpPr txBox="1"/>
          <p:nvPr>
            <p:ph idx="3" type="body"/>
          </p:nvPr>
        </p:nvSpPr>
        <p:spPr>
          <a:xfrm>
            <a:off x="32004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5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6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6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6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6"/>
          <p:cNvSpPr txBox="1"/>
          <p:nvPr>
            <p:ph idx="3" type="body"/>
          </p:nvPr>
        </p:nvSpPr>
        <p:spPr>
          <a:xfrm>
            <a:off x="577800" y="496548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6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7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7"/>
          <p:cNvSpPr txBox="1"/>
          <p:nvPr>
            <p:ph idx="1" type="body"/>
          </p:nvPr>
        </p:nvSpPr>
        <p:spPr>
          <a:xfrm>
            <a:off x="577800" y="460152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07"/>
          <p:cNvSpPr txBox="1"/>
          <p:nvPr>
            <p:ph idx="2" type="body"/>
          </p:nvPr>
        </p:nvSpPr>
        <p:spPr>
          <a:xfrm>
            <a:off x="577800" y="496548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07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8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08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8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8"/>
          <p:cNvSpPr txBox="1"/>
          <p:nvPr>
            <p:ph idx="3" type="body"/>
          </p:nvPr>
        </p:nvSpPr>
        <p:spPr>
          <a:xfrm>
            <a:off x="5778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08"/>
          <p:cNvSpPr txBox="1"/>
          <p:nvPr>
            <p:ph idx="4" type="body"/>
          </p:nvPr>
        </p:nvSpPr>
        <p:spPr>
          <a:xfrm>
            <a:off x="32004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08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9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9"/>
          <p:cNvSpPr txBox="1"/>
          <p:nvPr>
            <p:ph idx="1" type="body"/>
          </p:nvPr>
        </p:nvSpPr>
        <p:spPr>
          <a:xfrm>
            <a:off x="57780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9"/>
          <p:cNvSpPr txBox="1"/>
          <p:nvPr>
            <p:ph idx="2" type="body"/>
          </p:nvPr>
        </p:nvSpPr>
        <p:spPr>
          <a:xfrm>
            <a:off x="230832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09"/>
          <p:cNvSpPr txBox="1"/>
          <p:nvPr>
            <p:ph idx="3" type="body"/>
          </p:nvPr>
        </p:nvSpPr>
        <p:spPr>
          <a:xfrm>
            <a:off x="4038840" y="460152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9"/>
          <p:cNvSpPr txBox="1"/>
          <p:nvPr>
            <p:ph idx="4" type="body"/>
          </p:nvPr>
        </p:nvSpPr>
        <p:spPr>
          <a:xfrm>
            <a:off x="57780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9"/>
          <p:cNvSpPr txBox="1"/>
          <p:nvPr>
            <p:ph idx="5" type="body"/>
          </p:nvPr>
        </p:nvSpPr>
        <p:spPr>
          <a:xfrm>
            <a:off x="230832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09"/>
          <p:cNvSpPr txBox="1"/>
          <p:nvPr>
            <p:ph idx="6" type="body"/>
          </p:nvPr>
        </p:nvSpPr>
        <p:spPr>
          <a:xfrm>
            <a:off x="4038840" y="4965480"/>
            <a:ext cx="16477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9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7"/>
          <p:cNvSpPr txBox="1"/>
          <p:nvPr>
            <p:ph idx="1" type="body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" type="body"/>
          </p:nvPr>
        </p:nvSpPr>
        <p:spPr>
          <a:xfrm>
            <a:off x="5778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8"/>
          <p:cNvSpPr txBox="1"/>
          <p:nvPr>
            <p:ph idx="2" type="body"/>
          </p:nvPr>
        </p:nvSpPr>
        <p:spPr>
          <a:xfrm>
            <a:off x="32004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/>
          <p:nvPr>
            <p:ph idx="1" type="subTitle"/>
          </p:nvPr>
        </p:nvSpPr>
        <p:spPr>
          <a:xfrm>
            <a:off x="577800" y="2313000"/>
            <a:ext cx="7666560" cy="421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1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1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1"/>
          <p:cNvSpPr txBox="1"/>
          <p:nvPr>
            <p:ph idx="2" type="body"/>
          </p:nvPr>
        </p:nvSpPr>
        <p:spPr>
          <a:xfrm>
            <a:off x="32004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1"/>
          <p:cNvSpPr txBox="1"/>
          <p:nvPr>
            <p:ph idx="3" type="body"/>
          </p:nvPr>
        </p:nvSpPr>
        <p:spPr>
          <a:xfrm>
            <a:off x="5778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2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2"/>
          <p:cNvSpPr txBox="1"/>
          <p:nvPr>
            <p:ph idx="1" type="body"/>
          </p:nvPr>
        </p:nvSpPr>
        <p:spPr>
          <a:xfrm>
            <a:off x="577800" y="4601520"/>
            <a:ext cx="249732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2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2"/>
          <p:cNvSpPr txBox="1"/>
          <p:nvPr>
            <p:ph idx="3" type="body"/>
          </p:nvPr>
        </p:nvSpPr>
        <p:spPr>
          <a:xfrm>
            <a:off x="3200400" y="496548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3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3"/>
          <p:cNvSpPr txBox="1"/>
          <p:nvPr>
            <p:ph idx="1" type="body"/>
          </p:nvPr>
        </p:nvSpPr>
        <p:spPr>
          <a:xfrm>
            <a:off x="5778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3"/>
          <p:cNvSpPr txBox="1"/>
          <p:nvPr>
            <p:ph idx="2" type="body"/>
          </p:nvPr>
        </p:nvSpPr>
        <p:spPr>
          <a:xfrm>
            <a:off x="3200400" y="4601520"/>
            <a:ext cx="249732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3"/>
          <p:cNvSpPr txBox="1"/>
          <p:nvPr>
            <p:ph idx="3" type="body"/>
          </p:nvPr>
        </p:nvSpPr>
        <p:spPr>
          <a:xfrm>
            <a:off x="577800" y="4965480"/>
            <a:ext cx="5117760" cy="3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09040" y="770040"/>
            <a:ext cx="2387520" cy="8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54560"/>
            <a:ext cx="12191760" cy="411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5"/>
          <p:cNvSpPr txBox="1"/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45"/>
          <p:cNvSpPr txBox="1"/>
          <p:nvPr>
            <p:ph idx="1" type="body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45"/>
          <p:cNvSpPr/>
          <p:nvPr/>
        </p:nvSpPr>
        <p:spPr>
          <a:xfrm>
            <a:off x="8811360" y="4616280"/>
            <a:ext cx="1656000" cy="165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5"/>
          <p:cNvSpPr txBox="1"/>
          <p:nvPr>
            <p:ph idx="2" type="body"/>
          </p:nvPr>
        </p:nvSpPr>
        <p:spPr>
          <a:xfrm rot="486000">
            <a:off x="8965800" y="5172480"/>
            <a:ext cx="1386360" cy="32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5"/>
          <p:cNvSpPr txBox="1"/>
          <p:nvPr>
            <p:ph idx="3" type="body"/>
          </p:nvPr>
        </p:nvSpPr>
        <p:spPr>
          <a:xfrm rot="486000">
            <a:off x="8923320" y="5606280"/>
            <a:ext cx="1386360" cy="32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45"/>
          <p:cNvSpPr/>
          <p:nvPr/>
        </p:nvSpPr>
        <p:spPr>
          <a:xfrm>
            <a:off x="578520" y="5769000"/>
            <a:ext cx="431640" cy="104040"/>
          </a:xfrm>
          <a:prstGeom prst="rect">
            <a:avLst/>
          </a:prstGeom>
          <a:solidFill>
            <a:srgbClr val="004F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5"/>
          <p:cNvSpPr/>
          <p:nvPr/>
        </p:nvSpPr>
        <p:spPr>
          <a:xfrm>
            <a:off x="1010520" y="5769000"/>
            <a:ext cx="431640" cy="104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5"/>
          <p:cNvSpPr/>
          <p:nvPr/>
        </p:nvSpPr>
        <p:spPr>
          <a:xfrm>
            <a:off x="1442160" y="5769000"/>
            <a:ext cx="431640" cy="104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3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3"/>
          <p:cNvSpPr txBox="1"/>
          <p:nvPr>
            <p:ph type="title"/>
          </p:nvPr>
        </p:nvSpPr>
        <p:spPr>
          <a:xfrm>
            <a:off x="577800" y="836640"/>
            <a:ext cx="5339880" cy="445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53"/>
          <p:cNvSpPr txBox="1"/>
          <p:nvPr>
            <p:ph idx="1" type="body"/>
          </p:nvPr>
        </p:nvSpPr>
        <p:spPr>
          <a:xfrm>
            <a:off x="577800" y="1502280"/>
            <a:ext cx="5314680" cy="47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53"/>
          <p:cNvSpPr txBox="1"/>
          <p:nvPr>
            <p:ph idx="2" type="body"/>
          </p:nvPr>
        </p:nvSpPr>
        <p:spPr>
          <a:xfrm>
            <a:off x="6095880" y="836640"/>
            <a:ext cx="5517720" cy="37796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53"/>
          <p:cNvSpPr txBox="1"/>
          <p:nvPr>
            <p:ph idx="3" type="body"/>
          </p:nvPr>
        </p:nvSpPr>
        <p:spPr>
          <a:xfrm>
            <a:off x="6095880" y="4737240"/>
            <a:ext cx="5517720" cy="148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53"/>
          <p:cNvSpPr txBox="1"/>
          <p:nvPr>
            <p:ph idx="4"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53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3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3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3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3"/>
          <p:cNvSpPr txBox="1"/>
          <p:nvPr>
            <p:ph idx="11" type="ftr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4F8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Google Shape;81;p53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4F8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53"/>
          <p:cNvPicPr preferRelativeResize="0"/>
          <p:nvPr/>
        </p:nvPicPr>
        <p:blipFill rotWithShape="1">
          <a:blip r:embed="rId1">
            <a:alphaModFix/>
          </a:blip>
          <a:srcRect b="9198" l="0" r="0" t="160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arxiv.org/abs/2405.0135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arxiv.org/abs/2409.06336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hyperlink" Target="https://arxiv.org/abs/2310.0895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ulcantonin.github.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hyperlink" Target="https://arxiv.org/abs/2310.0895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idx="4294967295" type="title"/>
          </p:nvPr>
        </p:nvSpPr>
        <p:spPr>
          <a:xfrm>
            <a:off x="577800" y="2313000"/>
            <a:ext cx="117912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Language Processing for Matter and Technology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"/>
          <p:cNvSpPr txBox="1"/>
          <p:nvPr>
            <p:ph idx="4294967295" type="body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9AC6F3"/>
                </a:solidFill>
                <a:latin typeface="Arial"/>
                <a:ea typeface="Arial"/>
                <a:cs typeface="Arial"/>
                <a:sym typeface="Arial"/>
              </a:rPr>
              <a:t>Antonin Sulc</a:t>
            </a:r>
            <a:endParaRPr b="0" i="0" sz="2400" u="none" cap="none" strike="noStrike">
              <a:solidFill>
                <a:srgbClr val="9AC6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50" y="4794825"/>
            <a:ext cx="1885500" cy="13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577800" y="3526675"/>
            <a:ext cx="730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10th annual meeting of the Matter and Technologies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HZB Berlin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51" name="Google Shape;15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610" y="4490550"/>
            <a:ext cx="2164625" cy="2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11f105e74_0_8"/>
          <p:cNvSpPr/>
          <p:nvPr/>
        </p:nvSpPr>
        <p:spPr>
          <a:xfrm>
            <a:off x="67225" y="1092575"/>
            <a:ext cx="6908400" cy="39048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011f105e74_0_8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Logbook 2.0</a:t>
            </a:r>
            <a:endParaRPr b="1" sz="3500">
              <a:solidFill>
                <a:srgbClr val="004F84"/>
              </a:solidFill>
            </a:endParaRPr>
          </a:p>
        </p:txBody>
      </p:sp>
      <p:sp>
        <p:nvSpPr>
          <p:cNvPr id="239" name="Google Shape;239;g3011f105e74_0_8"/>
          <p:cNvSpPr txBox="1"/>
          <p:nvPr/>
        </p:nvSpPr>
        <p:spPr>
          <a:xfrm>
            <a:off x="7210975" y="1126200"/>
            <a:ext cx="4840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>
                <a:solidFill>
                  <a:schemeClr val="lt2"/>
                </a:solidFill>
              </a:rPr>
              <a:t>Logbook 1.0</a:t>
            </a:r>
            <a:endParaRPr sz="2500">
              <a:solidFill>
                <a:schemeClr val="lt2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○"/>
            </a:pPr>
            <a:r>
              <a:rPr lang="en-GB" sz="2500">
                <a:solidFill>
                  <a:schemeClr val="lt2"/>
                </a:solidFill>
              </a:rPr>
              <a:t>Full-text search i.e.</a:t>
            </a:r>
            <a:endParaRPr sz="2500">
              <a:solidFill>
                <a:schemeClr val="lt2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ourier New"/>
              <a:buChar char="■"/>
            </a:pPr>
            <a:r>
              <a:rPr lang="en-GB" sz="25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Quench≠Quenches</a:t>
            </a:r>
            <a:endParaRPr sz="25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●"/>
            </a:pPr>
            <a:r>
              <a:rPr lang="en-GB" sz="2500">
                <a:solidFill>
                  <a:schemeClr val="lt2"/>
                </a:solidFill>
              </a:rPr>
              <a:t>Entries are (often) minimalist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A5 quench </a:t>
            </a:r>
            <a:endParaRPr sz="25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LLMs are very powerful!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Relevant information in </a:t>
            </a:r>
            <a:r>
              <a:rPr b="1" lang="en-GB" sz="2500">
                <a:solidFill>
                  <a:schemeClr val="dk1"/>
                </a:solidFill>
              </a:rPr>
              <a:t>screenshots </a:t>
            </a:r>
            <a:r>
              <a:rPr lang="en-GB" sz="2500">
                <a:solidFill>
                  <a:schemeClr val="dk1"/>
                </a:solidFill>
              </a:rPr>
              <a:t>and </a:t>
            </a:r>
            <a:r>
              <a:rPr b="1" lang="en-GB" sz="2500">
                <a:solidFill>
                  <a:schemeClr val="dk1"/>
                </a:solidFill>
              </a:rPr>
              <a:t>metadata.</a:t>
            </a:r>
            <a:endParaRPr sz="2500">
              <a:solidFill>
                <a:srgbClr val="CCCCCC"/>
              </a:solidFill>
            </a:endParaRPr>
          </a:p>
        </p:txBody>
      </p:sp>
      <p:pic>
        <p:nvPicPr>
          <p:cNvPr id="240" name="Google Shape;240;g3011f105e7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500" y="5207575"/>
            <a:ext cx="7239075" cy="10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011f105e74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525"/>
            <a:ext cx="4452770" cy="37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011f105e74_0_8"/>
          <p:cNvSpPr txBox="1"/>
          <p:nvPr/>
        </p:nvSpPr>
        <p:spPr>
          <a:xfrm>
            <a:off x="3840825" y="226917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LLM (Llama 3.0 405b):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output of the program will be a value close to </a:t>
            </a:r>
            <a:r>
              <a:rPr lang="en-GB" sz="15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(3.141), because the expression </a:t>
            </a:r>
            <a:r>
              <a:rPr lang="en-GB" sz="15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4.*-F/OO/OO</a:t>
            </a:r>
            <a:r>
              <a:rPr lang="en-GB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approximates the Leibniz formula for π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g3011f105e74_0_8"/>
          <p:cNvSpPr txBox="1"/>
          <p:nvPr/>
        </p:nvSpPr>
        <p:spPr>
          <a:xfrm>
            <a:off x="437025" y="5286375"/>
            <a:ext cx="369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Metadata values via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OCR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Storing the metadata</a:t>
            </a:r>
            <a:endParaRPr sz="1800"/>
          </a:p>
        </p:txBody>
      </p:sp>
      <p:sp>
        <p:nvSpPr>
          <p:cNvPr id="244" name="Google Shape;244;g3011f105e74_0_8"/>
          <p:cNvSpPr txBox="1"/>
          <p:nvPr/>
        </p:nvSpPr>
        <p:spPr>
          <a:xfrm>
            <a:off x="1142575" y="4389300"/>
            <a:ext cx="60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International C Obfuscation Competition Winner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11f105e74_0_37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Logbook 2.0 - Putting Everything Together</a:t>
            </a:r>
            <a:endParaRPr b="1" sz="3500">
              <a:solidFill>
                <a:srgbClr val="004F84"/>
              </a:solidFill>
            </a:endParaRPr>
          </a:p>
        </p:txBody>
      </p:sp>
      <p:pic>
        <p:nvPicPr>
          <p:cNvPr id="251" name="Google Shape;251;g3011f105e74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00" y="2624475"/>
            <a:ext cx="10952177" cy="20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011f105e74_0_37"/>
          <p:cNvSpPr/>
          <p:nvPr/>
        </p:nvSpPr>
        <p:spPr>
          <a:xfrm>
            <a:off x="1300025" y="1225900"/>
            <a:ext cx="2767500" cy="1016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searching through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Databases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Setting catalogues.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Multimodal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Code databases</a:t>
            </a:r>
            <a:endParaRPr/>
          </a:p>
        </p:txBody>
      </p:sp>
      <p:sp>
        <p:nvSpPr>
          <p:cNvPr id="253" name="Google Shape;253;g3011f105e74_0_37"/>
          <p:cNvSpPr/>
          <p:nvPr/>
        </p:nvSpPr>
        <p:spPr>
          <a:xfrm>
            <a:off x="8804575" y="1225900"/>
            <a:ext cx="2767500" cy="1016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with all the mess that </a:t>
            </a:r>
            <a:r>
              <a:rPr b="1" lang="en-GB"/>
              <a:t>Retriever </a:t>
            </a:r>
            <a:r>
              <a:rPr lang="en-GB"/>
              <a:t>gives.</a:t>
            </a:r>
            <a:endParaRPr/>
          </a:p>
        </p:txBody>
      </p:sp>
      <p:cxnSp>
        <p:nvCxnSpPr>
          <p:cNvPr id="254" name="Google Shape;254;g3011f105e74_0_37"/>
          <p:cNvCxnSpPr>
            <a:stCxn id="253" idx="1"/>
          </p:cNvCxnSpPr>
          <p:nvPr/>
        </p:nvCxnSpPr>
        <p:spPr>
          <a:xfrm flipH="1">
            <a:off x="7723075" y="1734250"/>
            <a:ext cx="1081500" cy="9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g3011f105e74_0_37"/>
          <p:cNvCxnSpPr>
            <a:stCxn id="252" idx="3"/>
          </p:cNvCxnSpPr>
          <p:nvPr/>
        </p:nvCxnSpPr>
        <p:spPr>
          <a:xfrm>
            <a:off x="4067525" y="1734250"/>
            <a:ext cx="630600" cy="9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g3011f105e7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5" y="4293025"/>
            <a:ext cx="3853070" cy="19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011f105e74_0_37"/>
          <p:cNvSpPr txBox="1"/>
          <p:nvPr/>
        </p:nvSpPr>
        <p:spPr>
          <a:xfrm>
            <a:off x="334650" y="3732775"/>
            <a:ext cx="39798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Generator (LLM fine-tuning?)</a:t>
            </a:r>
            <a:endParaRPr sz="1800"/>
          </a:p>
        </p:txBody>
      </p:sp>
      <p:pic>
        <p:nvPicPr>
          <p:cNvPr id="258" name="Google Shape;258;g3011f105e74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449" y="4640575"/>
            <a:ext cx="3853076" cy="159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1f56be357_0_16"/>
          <p:cNvSpPr/>
          <p:nvPr/>
        </p:nvSpPr>
        <p:spPr>
          <a:xfrm>
            <a:off x="6916450" y="565000"/>
            <a:ext cx="5098200" cy="55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1f56be357_0_16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Logbook 2.0</a:t>
            </a:r>
            <a:endParaRPr b="1" sz="3500">
              <a:solidFill>
                <a:srgbClr val="004F84"/>
              </a:solidFill>
            </a:endParaRPr>
          </a:p>
        </p:txBody>
      </p:sp>
      <p:pic>
        <p:nvPicPr>
          <p:cNvPr id="266" name="Google Shape;266;g301f56be357_0_16"/>
          <p:cNvPicPr preferRelativeResize="0"/>
          <p:nvPr/>
        </p:nvPicPr>
        <p:blipFill rotWithShape="1">
          <a:blip r:embed="rId3">
            <a:alphaModFix/>
          </a:blip>
          <a:srcRect b="0" l="-6350" r="6350" t="0"/>
          <a:stretch/>
        </p:blipFill>
        <p:spPr>
          <a:xfrm>
            <a:off x="339125" y="1139813"/>
            <a:ext cx="6414675" cy="45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01f56be35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600" y="734889"/>
            <a:ext cx="1952977" cy="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01f56be357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8325" y="3246275"/>
            <a:ext cx="1617926" cy="10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01f56be357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0018" y="4645375"/>
            <a:ext cx="3256958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01f56be357_0_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0638" y="1712188"/>
            <a:ext cx="1306424" cy="13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01f56be357_0_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59175" y="1940788"/>
            <a:ext cx="3078725" cy="5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01f56be357_0_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02725" y="3017675"/>
            <a:ext cx="2836449" cy="65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01f56be357_0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02550" y="806475"/>
            <a:ext cx="2461775" cy="8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1fb45dbeb_0_10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Logbook 2.0 - GAIA </a:t>
            </a:r>
            <a:endParaRPr b="1" sz="3500">
              <a:solidFill>
                <a:srgbClr val="004F84"/>
              </a:solidFill>
            </a:endParaRPr>
          </a:p>
        </p:txBody>
      </p:sp>
      <p:pic>
        <p:nvPicPr>
          <p:cNvPr id="280" name="Google Shape;280;g301fb45dbe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00" y="1193850"/>
            <a:ext cx="9545573" cy="50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01fb45dbe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800" y="4123192"/>
            <a:ext cx="4319926" cy="17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01fb45dbeb_0_10"/>
          <p:cNvSpPr txBox="1"/>
          <p:nvPr/>
        </p:nvSpPr>
        <p:spPr>
          <a:xfrm>
            <a:off x="0" y="6281175"/>
            <a:ext cx="578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hlink"/>
                </a:solidFill>
                <a:hlinkClick r:id="rId5"/>
              </a:rPr>
              <a:t>https://arxiv.org/abs/2405.01359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11f105e74_0_72"/>
          <p:cNvSpPr txBox="1"/>
          <p:nvPr>
            <p:ph idx="4294967295" type="title"/>
          </p:nvPr>
        </p:nvSpPr>
        <p:spPr>
          <a:xfrm>
            <a:off x="2628300" y="3121200"/>
            <a:ext cx="69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5000">
                <a:solidFill>
                  <a:srgbClr val="004F84"/>
                </a:solidFill>
              </a:rPr>
              <a:t>Towards Autonomous Accelerators</a:t>
            </a:r>
            <a:endParaRPr b="1" sz="5000">
              <a:solidFill>
                <a:srgbClr val="004F84"/>
              </a:solidFill>
            </a:endParaRPr>
          </a:p>
        </p:txBody>
      </p:sp>
      <p:sp>
        <p:nvSpPr>
          <p:cNvPr id="289" name="Google Shape;289;g3011f105e74_0_72"/>
          <p:cNvSpPr txBox="1"/>
          <p:nvPr/>
        </p:nvSpPr>
        <p:spPr>
          <a:xfrm>
            <a:off x="2690175" y="4234775"/>
            <a:ext cx="7092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Logbook was just beginning ….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11f105e74_0_59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Autonomous Accelerator - Autonomous Agents</a:t>
            </a:r>
            <a:endParaRPr b="1" sz="3500">
              <a:solidFill>
                <a:srgbClr val="004F84"/>
              </a:solidFill>
            </a:endParaRPr>
          </a:p>
        </p:txBody>
      </p:sp>
      <p:pic>
        <p:nvPicPr>
          <p:cNvPr id="296" name="Google Shape;296;g3011f105e74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25" y="1175525"/>
            <a:ext cx="7199874" cy="312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011f105e74_0_59"/>
          <p:cNvSpPr txBox="1"/>
          <p:nvPr/>
        </p:nvSpPr>
        <p:spPr>
          <a:xfrm>
            <a:off x="218825" y="6331625"/>
            <a:ext cx="536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u="sng">
                <a:solidFill>
                  <a:schemeClr val="hlink"/>
                </a:solidFill>
                <a:hlinkClick r:id="rId4"/>
              </a:rPr>
              <a:t>https://arxiv.org/abs/2409.06336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98" name="Google Shape;298;g3011f105e74_0_59"/>
          <p:cNvSpPr txBox="1"/>
          <p:nvPr/>
        </p:nvSpPr>
        <p:spPr>
          <a:xfrm>
            <a:off x="218825" y="1505975"/>
            <a:ext cx="44406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LLLs are good in so many ways 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Many good algs. (e.g. anomaly detection, feedback…)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299" name="Google Shape;299;g3011f105e74_0_59"/>
          <p:cNvSpPr txBox="1"/>
          <p:nvPr/>
        </p:nvSpPr>
        <p:spPr>
          <a:xfrm>
            <a:off x="228600" y="3765100"/>
            <a:ext cx="115587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GB" sz="2900">
                <a:solidFill>
                  <a:schemeClr val="dk1"/>
                </a:solidFill>
              </a:rPr>
              <a:t>The idea is 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-GB" sz="2900">
                <a:solidFill>
                  <a:schemeClr val="dk1"/>
                </a:solidFill>
              </a:rPr>
              <a:t>Use LLM as a </a:t>
            </a:r>
            <a:r>
              <a:rPr b="1" lang="en-GB" sz="2900">
                <a:solidFill>
                  <a:schemeClr val="dk1"/>
                </a:solidFill>
              </a:rPr>
              <a:t>controller</a:t>
            </a:r>
            <a:r>
              <a:rPr lang="en-GB" sz="2900">
                <a:solidFill>
                  <a:schemeClr val="dk1"/>
                </a:solidFill>
              </a:rPr>
              <a:t> (brain) of an agent.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-GB" sz="2900">
                <a:solidFill>
                  <a:schemeClr val="dk1"/>
                </a:solidFill>
              </a:rPr>
              <a:t>Use algorithm (e.g. </a:t>
            </a:r>
            <a:r>
              <a:rPr lang="en-GB" sz="2900">
                <a:solidFill>
                  <a:schemeClr val="dk1"/>
                </a:solidFill>
              </a:rPr>
              <a:t>anomaly</a:t>
            </a:r>
            <a:r>
              <a:rPr lang="en-GB" sz="2900">
                <a:solidFill>
                  <a:schemeClr val="dk1"/>
                </a:solidFill>
              </a:rPr>
              <a:t> detection, feedback)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-GB" sz="2900">
                <a:solidFill>
                  <a:schemeClr val="dk1"/>
                </a:solidFill>
              </a:rPr>
              <a:t>If something happens controller </a:t>
            </a:r>
            <a:r>
              <a:rPr b="1" lang="en-GB" sz="2900">
                <a:solidFill>
                  <a:schemeClr val="dk1"/>
                </a:solidFill>
              </a:rPr>
              <a:t>decides what to do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GB" sz="2900">
                <a:solidFill>
                  <a:schemeClr val="dk1"/>
                </a:solidFill>
              </a:rPr>
              <a:t>Decentralized + Highly modular</a:t>
            </a:r>
            <a:endParaRPr b="1" sz="2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250" y="1023125"/>
            <a:ext cx="6314401" cy="393849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/>
          <p:nvPr/>
        </p:nvSpPr>
        <p:spPr>
          <a:xfrm>
            <a:off x="577800" y="1051200"/>
            <a:ext cx="6103800" cy="4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200"/>
              <a:t>Growing volume of research papers challenges staying current</a:t>
            </a:r>
            <a:endParaRPr sz="2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200"/>
              <a:t>NLP techniques can reveal trends in scientific literature</a:t>
            </a:r>
            <a:endParaRPr sz="2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2200"/>
              <a:t>Topic modeling</a:t>
            </a:r>
            <a:r>
              <a:rPr lang="en-GB" sz="2200"/>
              <a:t> and graph analysis to conference proceedings</a:t>
            </a:r>
            <a:endParaRPr sz="2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200"/>
              <a:t>Trained a domain-specific </a:t>
            </a:r>
            <a:r>
              <a:rPr b="1" lang="en-GB" sz="2200"/>
              <a:t>semantic search</a:t>
            </a:r>
            <a:r>
              <a:rPr lang="en-GB" sz="2200"/>
              <a:t> model.</a:t>
            </a:r>
            <a:endParaRPr sz="2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200"/>
              <a:t>Revealed research trends and influential papers in accelerator science (most of them are status papers)</a:t>
            </a:r>
            <a:endParaRPr sz="2200"/>
          </a:p>
        </p:txBody>
      </p:sp>
      <p:sp>
        <p:nvSpPr>
          <p:cNvPr id="307" name="Google Shape;307;p23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Particle Accelerators and NLP - The Bird’s View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0" y="5996100"/>
            <a:ext cx="454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hlink"/>
                </a:solidFill>
                <a:hlinkClick r:id="rId4"/>
              </a:rPr>
              <a:t>https://arxiv.org/abs/2310.08954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11f105e74_0_93"/>
          <p:cNvSpPr/>
          <p:nvPr/>
        </p:nvSpPr>
        <p:spPr>
          <a:xfrm>
            <a:off x="577800" y="1051200"/>
            <a:ext cx="11161200" cy="4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/>
              <a:t>Log anomaly detection using </a:t>
            </a:r>
            <a:r>
              <a:rPr lang="en-GB" sz="3200">
                <a:latin typeface="Courier New"/>
                <a:ea typeface="Courier New"/>
                <a:cs typeface="Courier New"/>
                <a:sym typeface="Courier New"/>
              </a:rPr>
              <a:t>word2vec </a:t>
            </a:r>
            <a:r>
              <a:rPr lang="en-GB" sz="3200"/>
              <a:t>and </a:t>
            </a:r>
            <a:r>
              <a:rPr lang="en-GB" sz="3200">
                <a:latin typeface="Courier New"/>
                <a:ea typeface="Courier New"/>
                <a:cs typeface="Courier New"/>
                <a:sym typeface="Courier New"/>
              </a:rPr>
              <a:t>HMMs</a:t>
            </a:r>
            <a:endParaRPr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/>
              <a:t>Logbook 2.0 with LLM-enhanced search and interpretation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/>
              <a:t>Integrated multi-source search system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/>
              <a:t>LLM-controlled autonomous accelerator agents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/>
              <a:t>NLP analysis of accelerator science literature</a:t>
            </a:r>
            <a:endParaRPr sz="3200"/>
          </a:p>
        </p:txBody>
      </p:sp>
      <p:sp>
        <p:nvSpPr>
          <p:cNvPr id="315" name="Google Shape;315;g3011f105e74_0_93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Conclusion &amp; Summary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011f105e74_0_93"/>
          <p:cNvSpPr txBox="1"/>
          <p:nvPr/>
        </p:nvSpPr>
        <p:spPr>
          <a:xfrm>
            <a:off x="2756250" y="4228325"/>
            <a:ext cx="6804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800" u="sng">
                <a:solidFill>
                  <a:schemeClr val="hlink"/>
                </a:solidFill>
                <a:hlinkClick r:id="rId3"/>
              </a:rPr>
              <a:t>https://sulcantonin.github.io</a:t>
            </a:r>
            <a:endParaRPr i="1"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1f56be736_0_18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Language for Matter and Technology?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01f56be736_0_18"/>
          <p:cNvSpPr/>
          <p:nvPr/>
        </p:nvSpPr>
        <p:spPr>
          <a:xfrm>
            <a:off x="577800" y="1105800"/>
            <a:ext cx="7129200" cy="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/>
              <a:t>How to detect anomalies in logs</a:t>
            </a:r>
            <a:endParaRPr sz="3200"/>
          </a:p>
        </p:txBody>
      </p:sp>
      <p:pic>
        <p:nvPicPr>
          <p:cNvPr id="159" name="Google Shape;159;g301f56be73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50" y="1865575"/>
            <a:ext cx="6103223" cy="38287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g301f56be736_0_18"/>
          <p:cNvSpPr txBox="1"/>
          <p:nvPr/>
        </p:nvSpPr>
        <p:spPr>
          <a:xfrm>
            <a:off x="577800" y="1105800"/>
            <a:ext cx="7129200" cy="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How can we enhance logbooks</a:t>
            </a:r>
            <a:endParaRPr sz="3200"/>
          </a:p>
        </p:txBody>
      </p:sp>
      <p:pic>
        <p:nvPicPr>
          <p:cNvPr id="161" name="Google Shape;161;g301f56be736_0_18"/>
          <p:cNvPicPr preferRelativeResize="0"/>
          <p:nvPr/>
        </p:nvPicPr>
        <p:blipFill rotWithShape="1">
          <a:blip r:embed="rId4">
            <a:alphaModFix/>
          </a:blip>
          <a:srcRect b="0" l="-6350" r="6350" t="0"/>
          <a:stretch/>
        </p:blipFill>
        <p:spPr>
          <a:xfrm>
            <a:off x="846737" y="1865575"/>
            <a:ext cx="6414675" cy="4578375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g301f56be736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00" y="1865575"/>
            <a:ext cx="10371999" cy="4498901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g301f56be736_0_18"/>
          <p:cNvSpPr txBox="1"/>
          <p:nvPr/>
        </p:nvSpPr>
        <p:spPr>
          <a:xfrm>
            <a:off x="577800" y="1105800"/>
            <a:ext cx="9333900" cy="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What the future autonomous control might look like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1e9772ae4_0_5"/>
          <p:cNvSpPr txBox="1"/>
          <p:nvPr>
            <p:ph idx="4294967295" type="title"/>
          </p:nvPr>
        </p:nvSpPr>
        <p:spPr>
          <a:xfrm>
            <a:off x="2628300" y="3121200"/>
            <a:ext cx="69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5000">
                <a:solidFill>
                  <a:srgbClr val="004F84"/>
                </a:solidFill>
              </a:rPr>
              <a:t>Log Analysis</a:t>
            </a:r>
            <a:endParaRPr b="1" sz="5000">
              <a:solidFill>
                <a:srgbClr val="004F8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fe607f675_0_8"/>
          <p:cNvSpPr/>
          <p:nvPr/>
        </p:nvSpPr>
        <p:spPr>
          <a:xfrm>
            <a:off x="577800" y="1051200"/>
            <a:ext cx="6074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2000"/>
              <a:t>Manual log analysis can be time-consuming.</a:t>
            </a:r>
            <a:endParaRPr sz="2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2000"/>
              <a:t>Early issue detection prevents system failures.</a:t>
            </a:r>
            <a:endParaRPr sz="2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2000"/>
              <a:t>Traditional methods struggle with log data: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GB" sz="2000"/>
              <a:t>Too few unique words (~470 unique words)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GB" sz="2000"/>
              <a:t>Too few unique log entries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GB" sz="2000"/>
              <a:t>Uninformative messages </a:t>
            </a:r>
            <a:endParaRPr sz="20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000">
                <a:latin typeface="Courier New"/>
                <a:ea typeface="Courier New"/>
                <a:cs typeface="Courier New"/>
                <a:sym typeface="Courier New"/>
              </a:rPr>
              <a:t>no error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6" name="Google Shape;176;g2ffe607f675_0_8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 Anomaly Detection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ffe607f67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213777" y="-1012098"/>
            <a:ext cx="2779600" cy="48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ffe607f67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725" y="3109152"/>
            <a:ext cx="5234700" cy="333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ffe607f675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003" y="3080063"/>
            <a:ext cx="3549096" cy="3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ffe607f675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8850" y="3047726"/>
            <a:ext cx="3549101" cy="33949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ffe607f675_0_8"/>
          <p:cNvSpPr txBox="1"/>
          <p:nvPr/>
        </p:nvSpPr>
        <p:spPr>
          <a:xfrm>
            <a:off x="0" y="5486850"/>
            <a:ext cx="56568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Detects anomalies based on sequence likelihood of a new message</a:t>
            </a:r>
            <a:endParaRPr b="1" sz="2100"/>
          </a:p>
        </p:txBody>
      </p:sp>
      <p:sp>
        <p:nvSpPr>
          <p:cNvPr id="182" name="Google Shape;182;g2ffe607f67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ffe607f675_0_8"/>
          <p:cNvSpPr txBox="1"/>
          <p:nvPr/>
        </p:nvSpPr>
        <p:spPr>
          <a:xfrm>
            <a:off x="96725" y="6366450"/>
            <a:ext cx="454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hlink"/>
                </a:solidFill>
                <a:hlinkClick r:id="rId7"/>
              </a:rPr>
              <a:t>https://arxiv.org/abs/2310.08951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84" name="Google Shape;184;g2ffe607f675_0_8"/>
          <p:cNvSpPr txBox="1"/>
          <p:nvPr/>
        </p:nvSpPr>
        <p:spPr>
          <a:xfrm>
            <a:off x="43725" y="3600375"/>
            <a:ext cx="6363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Approach </a:t>
            </a:r>
            <a:r>
              <a:rPr lang="en-GB" sz="2000">
                <a:solidFill>
                  <a:schemeClr val="dk1"/>
                </a:solidFill>
              </a:rPr>
              <a:t>Unsupervised method </a:t>
            </a:r>
            <a:r>
              <a:rPr lang="en-GB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w2v+HMM: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GB" sz="2000">
                <a:solidFill>
                  <a:schemeClr val="dk1"/>
                </a:solidFill>
              </a:rPr>
              <a:t>Embed logs with </a:t>
            </a:r>
            <a:r>
              <a:rPr lang="en-GB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w2v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GB" sz="2000">
                <a:solidFill>
                  <a:schemeClr val="dk1"/>
                </a:solidFill>
              </a:rPr>
              <a:t>Model this sequence as </a:t>
            </a:r>
            <a:r>
              <a:rPr lang="en-GB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HMM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GB" sz="2000">
                <a:solidFill>
                  <a:schemeClr val="dk1"/>
                </a:solidFill>
              </a:rPr>
              <a:t>Detect anomaly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fe607f675_0_18"/>
          <p:cNvSpPr/>
          <p:nvPr/>
        </p:nvSpPr>
        <p:spPr>
          <a:xfrm>
            <a:off x="577800" y="1051200"/>
            <a:ext cx="12079200" cy="5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1" name="Google Shape;191;g2ffe607f675_0_18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 Anomaly Detection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2ffe607f67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4237"/>
            <a:ext cx="12192001" cy="32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ffe607f67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250" y="5335950"/>
            <a:ext cx="51435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ffe607f675_0_18"/>
          <p:cNvSpPr txBox="1"/>
          <p:nvPr/>
        </p:nvSpPr>
        <p:spPr>
          <a:xfrm>
            <a:off x="466800" y="1051200"/>
            <a:ext cx="113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600">
                <a:solidFill>
                  <a:schemeClr val="dk1"/>
                </a:solidFill>
              </a:rPr>
              <a:t>Detects anomalies based on sequence likelihood of a new message</a:t>
            </a:r>
            <a:endParaRPr b="1" sz="2400"/>
          </a:p>
        </p:txBody>
      </p:sp>
      <p:sp>
        <p:nvSpPr>
          <p:cNvPr id="195" name="Google Shape;195;g2ffe607f675_0_18"/>
          <p:cNvSpPr txBox="1"/>
          <p:nvPr/>
        </p:nvSpPr>
        <p:spPr>
          <a:xfrm>
            <a:off x="933625" y="1556025"/>
            <a:ext cx="3350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(2  </a:t>
            </a:r>
            <a:r>
              <a:rPr lang="en-GB" sz="1800"/>
              <a:t> 1</a:t>
            </a:r>
            <a:r>
              <a:rPr lang="en-GB" sz="1800"/>
              <a:t>  </a:t>
            </a:r>
            <a:r>
              <a:rPr lang="en-GB" sz="1800"/>
              <a:t> 2</a:t>
            </a:r>
            <a:r>
              <a:rPr lang="en-GB" sz="1800"/>
              <a:t>   1   2   1   2  </a:t>
            </a:r>
            <a:r>
              <a:rPr lang="en-GB" sz="1800"/>
              <a:t> 1</a:t>
            </a:r>
            <a:r>
              <a:rPr lang="en-GB" sz="1800"/>
              <a:t>   2)</a:t>
            </a:r>
            <a:endParaRPr sz="1800"/>
          </a:p>
        </p:txBody>
      </p:sp>
      <p:sp>
        <p:nvSpPr>
          <p:cNvPr id="196" name="Google Shape;196;g2ffe607f675_0_18"/>
          <p:cNvSpPr txBox="1"/>
          <p:nvPr/>
        </p:nvSpPr>
        <p:spPr>
          <a:xfrm>
            <a:off x="4667425" y="1556025"/>
            <a:ext cx="3350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(2   1   2   1   2   1   2   </a:t>
            </a:r>
            <a:r>
              <a:rPr lang="en-GB" sz="1800">
                <a:solidFill>
                  <a:schemeClr val="dk1"/>
                </a:solidFill>
              </a:rPr>
              <a:t>1</a:t>
            </a:r>
            <a:r>
              <a:rPr lang="en-GB" sz="1800">
                <a:solidFill>
                  <a:srgbClr val="CC0000"/>
                </a:solidFill>
              </a:rPr>
              <a:t>   1</a:t>
            </a:r>
            <a:r>
              <a:rPr lang="en-GB" sz="1800"/>
              <a:t>)</a:t>
            </a:r>
            <a:endParaRPr sz="1800"/>
          </a:p>
        </p:txBody>
      </p:sp>
      <p:sp>
        <p:nvSpPr>
          <p:cNvPr id="197" name="Google Shape;197;g2ffe607f675_0_18"/>
          <p:cNvSpPr txBox="1"/>
          <p:nvPr/>
        </p:nvSpPr>
        <p:spPr>
          <a:xfrm>
            <a:off x="8553625" y="1556025"/>
            <a:ext cx="3350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(2   1   2   1   2   1   2   </a:t>
            </a:r>
            <a:r>
              <a:rPr lang="en-GB" sz="1800">
                <a:solidFill>
                  <a:schemeClr val="dk1"/>
                </a:solidFill>
              </a:rPr>
              <a:t>1</a:t>
            </a:r>
            <a:r>
              <a:rPr lang="en-GB" sz="1800">
                <a:solidFill>
                  <a:srgbClr val="CC0000"/>
                </a:solidFill>
              </a:rPr>
              <a:t>   3</a:t>
            </a:r>
            <a:r>
              <a:rPr lang="en-GB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1051f2007_0_16"/>
          <p:cNvSpPr/>
          <p:nvPr/>
        </p:nvSpPr>
        <p:spPr>
          <a:xfrm>
            <a:off x="577800" y="1051200"/>
            <a:ext cx="12079200" cy="5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4" name="Google Shape;204;g301051f2007_0_16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 Anomaly Detection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01051f200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97" y="1139997"/>
            <a:ext cx="9984276" cy="4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01051f200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375" y="5017575"/>
            <a:ext cx="5143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ff14ca2f9_0_18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 Anomaly Detection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fff14ca2f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40400"/>
            <a:ext cx="8667026" cy="543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2fff14ca2f9_0_18"/>
          <p:cNvCxnSpPr/>
          <p:nvPr/>
        </p:nvCxnSpPr>
        <p:spPr>
          <a:xfrm>
            <a:off x="747225" y="3013525"/>
            <a:ext cx="25866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g2fff14ca2f9_0_18"/>
          <p:cNvCxnSpPr/>
          <p:nvPr/>
        </p:nvCxnSpPr>
        <p:spPr>
          <a:xfrm>
            <a:off x="5181275" y="2044600"/>
            <a:ext cx="23649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0a01bdeb6_0_5"/>
          <p:cNvSpPr txBox="1"/>
          <p:nvPr>
            <p:ph idx="4294967295" type="title"/>
          </p:nvPr>
        </p:nvSpPr>
        <p:spPr>
          <a:xfrm>
            <a:off x="2628300" y="3121200"/>
            <a:ext cx="69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8000">
                <a:solidFill>
                  <a:srgbClr val="004F84"/>
                </a:solidFill>
              </a:rPr>
              <a:t>Logbook 2.0</a:t>
            </a:r>
            <a:endParaRPr b="1" sz="8000">
              <a:solidFill>
                <a:srgbClr val="004F8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a01bdeb6_0_15"/>
          <p:cNvSpPr txBox="1"/>
          <p:nvPr>
            <p:ph idx="4294967295" type="title"/>
          </p:nvPr>
        </p:nvSpPr>
        <p:spPr>
          <a:xfrm>
            <a:off x="577800" y="407525"/>
            <a:ext cx="101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F84"/>
              </a:buClr>
              <a:buSzPts val="3600"/>
              <a:buFont typeface="Arial"/>
              <a:buNone/>
            </a:pPr>
            <a:r>
              <a:rPr b="1" lang="en-GB" sz="3500">
                <a:solidFill>
                  <a:srgbClr val="004F84"/>
                </a:solidFill>
              </a:rPr>
              <a:t>Logbook 2.0</a:t>
            </a:r>
            <a:endParaRPr b="1" sz="3500">
              <a:solidFill>
                <a:srgbClr val="004F84"/>
              </a:solidFill>
            </a:endParaRPr>
          </a:p>
        </p:txBody>
      </p:sp>
      <p:pic>
        <p:nvPicPr>
          <p:cNvPr id="228" name="Google Shape;228;g300a01bdeb6_0_15"/>
          <p:cNvPicPr preferRelativeResize="0"/>
          <p:nvPr/>
        </p:nvPicPr>
        <p:blipFill rotWithShape="1">
          <a:blip r:embed="rId3">
            <a:alphaModFix/>
          </a:blip>
          <a:srcRect b="0" l="-6350" r="6350" t="0"/>
          <a:stretch/>
        </p:blipFill>
        <p:spPr>
          <a:xfrm>
            <a:off x="577800" y="1094050"/>
            <a:ext cx="6414675" cy="45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00a01bdeb6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500" y="5207575"/>
            <a:ext cx="7239075" cy="10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00a01bdeb6_0_15"/>
          <p:cNvSpPr txBox="1"/>
          <p:nvPr/>
        </p:nvSpPr>
        <p:spPr>
          <a:xfrm>
            <a:off x="7210975" y="1126200"/>
            <a:ext cx="4840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Logbook 1.0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sz="2500"/>
              <a:t>Full-text search i.e.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Courier New"/>
              <a:buChar char="■"/>
            </a:pPr>
            <a:r>
              <a:rPr lang="en-GB" sz="2500">
                <a:latin typeface="Courier New"/>
                <a:ea typeface="Courier New"/>
                <a:cs typeface="Courier New"/>
                <a:sym typeface="Courier New"/>
              </a:rPr>
              <a:t>Quench</a:t>
            </a:r>
            <a:r>
              <a:rPr lang="en-GB" sz="2500">
                <a:latin typeface="Courier New"/>
                <a:ea typeface="Courier New"/>
                <a:cs typeface="Courier New"/>
                <a:sym typeface="Courier New"/>
              </a:rPr>
              <a:t>≠Quenches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Entries are (often) minimalist</a:t>
            </a:r>
            <a:endParaRPr sz="25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Courier New"/>
                <a:ea typeface="Courier New"/>
                <a:cs typeface="Courier New"/>
                <a:sym typeface="Courier New"/>
              </a:rPr>
              <a:t>A5 quench 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LLMs are very powerful!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Relevant information in </a:t>
            </a:r>
            <a:r>
              <a:rPr b="1" lang="en-GB" sz="2500"/>
              <a:t>screenshots</a:t>
            </a:r>
            <a:r>
              <a:rPr b="1" lang="en-GB" sz="2500"/>
              <a:t> </a:t>
            </a:r>
            <a:r>
              <a:rPr lang="en-GB" sz="2500"/>
              <a:t>and </a:t>
            </a:r>
            <a:r>
              <a:rPr b="1" lang="en-GB" sz="2500"/>
              <a:t>metadata.</a:t>
            </a:r>
            <a:endParaRPr sz="2500"/>
          </a:p>
        </p:txBody>
      </p:sp>
      <p:sp>
        <p:nvSpPr>
          <p:cNvPr id="231" name="Google Shape;231;g300a01bdeb6_0_15"/>
          <p:cNvSpPr/>
          <p:nvPr/>
        </p:nvSpPr>
        <p:spPr>
          <a:xfrm>
            <a:off x="7648025" y="5094200"/>
            <a:ext cx="4034100" cy="1252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4F84"/>
      </a:dk2>
      <a:lt2>
        <a:srgbClr val="E7E6E6"/>
      </a:lt2>
      <a:accent1>
        <a:srgbClr val="004F84"/>
      </a:accent1>
      <a:accent2>
        <a:srgbClr val="6CABE9"/>
      </a:accent2>
      <a:accent3>
        <a:srgbClr val="D15E57"/>
      </a:accent3>
      <a:accent4>
        <a:srgbClr val="9AC6F3"/>
      </a:accent4>
      <a:accent5>
        <a:srgbClr val="C6D970"/>
      </a:accent5>
      <a:accent6>
        <a:srgbClr val="BCD932"/>
      </a:accent6>
      <a:hlink>
        <a:srgbClr val="CB59C1"/>
      </a:hlink>
      <a:folHlink>
        <a:srgbClr val="6760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4F84"/>
      </a:dk2>
      <a:lt2>
        <a:srgbClr val="E7E6E6"/>
      </a:lt2>
      <a:accent1>
        <a:srgbClr val="004F84"/>
      </a:accent1>
      <a:accent2>
        <a:srgbClr val="6CABE9"/>
      </a:accent2>
      <a:accent3>
        <a:srgbClr val="D15E57"/>
      </a:accent3>
      <a:accent4>
        <a:srgbClr val="9AC6F3"/>
      </a:accent4>
      <a:accent5>
        <a:srgbClr val="C6D970"/>
      </a:accent5>
      <a:accent6>
        <a:srgbClr val="BCD932"/>
      </a:accent6>
      <a:hlink>
        <a:srgbClr val="CB59C1"/>
      </a:hlink>
      <a:folHlink>
        <a:srgbClr val="6760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4F84"/>
      </a:dk2>
      <a:lt2>
        <a:srgbClr val="E7E6E6"/>
      </a:lt2>
      <a:accent1>
        <a:srgbClr val="004F84"/>
      </a:accent1>
      <a:accent2>
        <a:srgbClr val="6CABE9"/>
      </a:accent2>
      <a:accent3>
        <a:srgbClr val="D15E57"/>
      </a:accent3>
      <a:accent4>
        <a:srgbClr val="9AC6F3"/>
      </a:accent4>
      <a:accent5>
        <a:srgbClr val="C6D970"/>
      </a:accent5>
      <a:accent6>
        <a:srgbClr val="BCD932"/>
      </a:accent6>
      <a:hlink>
        <a:srgbClr val="CB59C1"/>
      </a:hlink>
      <a:folHlink>
        <a:srgbClr val="6760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2021-07-30T13:31:34Z</dcterms:created>
  <dc:creator>Monica Mantel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41</vt:i4>
  </property>
  <property fmtid="{D5CDD505-2E9C-101B-9397-08002B2CF9AE}" pid="4" name="PresentationFormat">
    <vt:lpwstr>Breitbild</vt:lpwstr>
  </property>
  <property fmtid="{D5CDD505-2E9C-101B-9397-08002B2CF9AE}" pid="5" name="Slides">
    <vt:i4>45</vt:i4>
  </property>
</Properties>
</file>